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60" r:id="rId5"/>
    <p:sldId id="261" r:id="rId6"/>
    <p:sldId id="262" r:id="rId7"/>
    <p:sldId id="263" r:id="rId8"/>
    <p:sldId id="264" r:id="rId9"/>
    <p:sldId id="265" r:id="rId10"/>
    <p:sldId id="266"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44F2144-0DEF-47C6-A61E-9E907DEA7D67}" type="datetimeFigureOut">
              <a:rPr lang="en-US" smtClean="0"/>
              <a:t>4/2/2023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0A270836-66BD-4953-90EC-0F0F5BBCD882}" type="slidenum">
              <a:rPr lang="en-US" smtClean="0"/>
              <a:t>‹#›</a:t>
            </a:fld>
            <a:endParaRPr lang="en-US"/>
          </a:p>
        </p:txBody>
      </p:sp>
    </p:spTree>
    <p:extLst>
      <p:ext uri="{BB962C8B-B14F-4D97-AF65-F5344CB8AC3E}">
        <p14:creationId xmlns:p14="http://schemas.microsoft.com/office/powerpoint/2010/main" val="573242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4F2144-0DEF-47C6-A61E-9E907DEA7D67}" type="datetimeFigureOut">
              <a:rPr lang="en-US" smtClean="0"/>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70836-66BD-4953-90EC-0F0F5BBCD882}" type="slidenum">
              <a:rPr lang="en-US" smtClean="0"/>
              <a:t>‹#›</a:t>
            </a:fld>
            <a:endParaRPr lang="en-US"/>
          </a:p>
        </p:txBody>
      </p:sp>
    </p:spTree>
    <p:extLst>
      <p:ext uri="{BB962C8B-B14F-4D97-AF65-F5344CB8AC3E}">
        <p14:creationId xmlns:p14="http://schemas.microsoft.com/office/powerpoint/2010/main" val="2328315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4F2144-0DEF-47C6-A61E-9E907DEA7D67}" type="datetimeFigureOut">
              <a:rPr lang="en-US" smtClean="0"/>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70836-66BD-4953-90EC-0F0F5BBCD882}" type="slidenum">
              <a:rPr lang="en-US" smtClean="0"/>
              <a:t>‹#›</a:t>
            </a:fld>
            <a:endParaRPr lang="en-US"/>
          </a:p>
        </p:txBody>
      </p:sp>
    </p:spTree>
    <p:extLst>
      <p:ext uri="{BB962C8B-B14F-4D97-AF65-F5344CB8AC3E}">
        <p14:creationId xmlns:p14="http://schemas.microsoft.com/office/powerpoint/2010/main" val="431443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4F2144-0DEF-47C6-A61E-9E907DEA7D67}" type="datetimeFigureOut">
              <a:rPr lang="en-US" smtClean="0"/>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70836-66BD-4953-90EC-0F0F5BBCD882}"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5908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4F2144-0DEF-47C6-A61E-9E907DEA7D67}" type="datetimeFigureOut">
              <a:rPr lang="en-US" smtClean="0"/>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70836-66BD-4953-90EC-0F0F5BBCD882}" type="slidenum">
              <a:rPr lang="en-US" smtClean="0"/>
              <a:t>‹#›</a:t>
            </a:fld>
            <a:endParaRPr lang="en-US"/>
          </a:p>
        </p:txBody>
      </p:sp>
    </p:spTree>
    <p:extLst>
      <p:ext uri="{BB962C8B-B14F-4D97-AF65-F5344CB8AC3E}">
        <p14:creationId xmlns:p14="http://schemas.microsoft.com/office/powerpoint/2010/main" val="2082181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44F2144-0DEF-47C6-A61E-9E907DEA7D67}" type="datetimeFigureOut">
              <a:rPr lang="en-US" smtClean="0"/>
              <a:t>4/2/2023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270836-66BD-4953-90EC-0F0F5BBCD882}" type="slidenum">
              <a:rPr lang="en-US" smtClean="0"/>
              <a:t>‹#›</a:t>
            </a:fld>
            <a:endParaRPr lang="en-US"/>
          </a:p>
        </p:txBody>
      </p:sp>
    </p:spTree>
    <p:extLst>
      <p:ext uri="{BB962C8B-B14F-4D97-AF65-F5344CB8AC3E}">
        <p14:creationId xmlns:p14="http://schemas.microsoft.com/office/powerpoint/2010/main" val="2796700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44F2144-0DEF-47C6-A61E-9E907DEA7D67}" type="datetimeFigureOut">
              <a:rPr lang="en-US" smtClean="0"/>
              <a:t>4/2/2023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270836-66BD-4953-90EC-0F0F5BBCD882}" type="slidenum">
              <a:rPr lang="en-US" smtClean="0"/>
              <a:t>‹#›</a:t>
            </a:fld>
            <a:endParaRPr lang="en-US"/>
          </a:p>
        </p:txBody>
      </p:sp>
    </p:spTree>
    <p:extLst>
      <p:ext uri="{BB962C8B-B14F-4D97-AF65-F5344CB8AC3E}">
        <p14:creationId xmlns:p14="http://schemas.microsoft.com/office/powerpoint/2010/main" val="2766852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4F2144-0DEF-47C6-A61E-9E907DEA7D67}" type="datetimeFigureOut">
              <a:rPr lang="en-US" smtClean="0"/>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70836-66BD-4953-90EC-0F0F5BBCD882}" type="slidenum">
              <a:rPr lang="en-US" smtClean="0"/>
              <a:t>‹#›</a:t>
            </a:fld>
            <a:endParaRPr lang="en-US"/>
          </a:p>
        </p:txBody>
      </p:sp>
    </p:spTree>
    <p:extLst>
      <p:ext uri="{BB962C8B-B14F-4D97-AF65-F5344CB8AC3E}">
        <p14:creationId xmlns:p14="http://schemas.microsoft.com/office/powerpoint/2010/main" val="15515710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4F2144-0DEF-47C6-A61E-9E907DEA7D67}" type="datetimeFigureOut">
              <a:rPr lang="en-US" smtClean="0"/>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70836-66BD-4953-90EC-0F0F5BBCD882}" type="slidenum">
              <a:rPr lang="en-US" smtClean="0"/>
              <a:t>‹#›</a:t>
            </a:fld>
            <a:endParaRPr lang="en-US"/>
          </a:p>
        </p:txBody>
      </p:sp>
    </p:spTree>
    <p:extLst>
      <p:ext uri="{BB962C8B-B14F-4D97-AF65-F5344CB8AC3E}">
        <p14:creationId xmlns:p14="http://schemas.microsoft.com/office/powerpoint/2010/main" val="3675549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4F2144-0DEF-47C6-A61E-9E907DEA7D67}" type="datetimeFigureOut">
              <a:rPr lang="en-US" smtClean="0"/>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70836-66BD-4953-90EC-0F0F5BBCD882}" type="slidenum">
              <a:rPr lang="en-US" smtClean="0"/>
              <a:t>‹#›</a:t>
            </a:fld>
            <a:endParaRPr lang="en-US"/>
          </a:p>
        </p:txBody>
      </p:sp>
    </p:spTree>
    <p:extLst>
      <p:ext uri="{BB962C8B-B14F-4D97-AF65-F5344CB8AC3E}">
        <p14:creationId xmlns:p14="http://schemas.microsoft.com/office/powerpoint/2010/main" val="2091230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4F2144-0DEF-47C6-A61E-9E907DEA7D67}" type="datetimeFigureOut">
              <a:rPr lang="en-US" smtClean="0"/>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70836-66BD-4953-90EC-0F0F5BBCD882}" type="slidenum">
              <a:rPr lang="en-US" smtClean="0"/>
              <a:t>‹#›</a:t>
            </a:fld>
            <a:endParaRPr lang="en-US"/>
          </a:p>
        </p:txBody>
      </p:sp>
    </p:spTree>
    <p:extLst>
      <p:ext uri="{BB962C8B-B14F-4D97-AF65-F5344CB8AC3E}">
        <p14:creationId xmlns:p14="http://schemas.microsoft.com/office/powerpoint/2010/main" val="2166990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4F2144-0DEF-47C6-A61E-9E907DEA7D67}" type="datetimeFigureOut">
              <a:rPr lang="en-US" smtClean="0"/>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70836-66BD-4953-90EC-0F0F5BBCD882}" type="slidenum">
              <a:rPr lang="en-US" smtClean="0"/>
              <a:t>‹#›</a:t>
            </a:fld>
            <a:endParaRPr lang="en-US"/>
          </a:p>
        </p:txBody>
      </p:sp>
    </p:spTree>
    <p:extLst>
      <p:ext uri="{BB962C8B-B14F-4D97-AF65-F5344CB8AC3E}">
        <p14:creationId xmlns:p14="http://schemas.microsoft.com/office/powerpoint/2010/main" val="1444641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4F2144-0DEF-47C6-A61E-9E907DEA7D67}" type="datetimeFigureOut">
              <a:rPr lang="en-US" smtClean="0"/>
              <a:t>4/2/2023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270836-66BD-4953-90EC-0F0F5BBCD882}" type="slidenum">
              <a:rPr lang="en-US" smtClean="0"/>
              <a:t>‹#›</a:t>
            </a:fld>
            <a:endParaRPr lang="en-US"/>
          </a:p>
        </p:txBody>
      </p:sp>
    </p:spTree>
    <p:extLst>
      <p:ext uri="{BB962C8B-B14F-4D97-AF65-F5344CB8AC3E}">
        <p14:creationId xmlns:p14="http://schemas.microsoft.com/office/powerpoint/2010/main" val="452662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4F2144-0DEF-47C6-A61E-9E907DEA7D67}" type="datetimeFigureOut">
              <a:rPr lang="en-US" smtClean="0"/>
              <a:t>4/2/2023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270836-66BD-4953-90EC-0F0F5BBCD882}" type="slidenum">
              <a:rPr lang="en-US" smtClean="0"/>
              <a:t>‹#›</a:t>
            </a:fld>
            <a:endParaRPr lang="en-US"/>
          </a:p>
        </p:txBody>
      </p:sp>
    </p:spTree>
    <p:extLst>
      <p:ext uri="{BB962C8B-B14F-4D97-AF65-F5344CB8AC3E}">
        <p14:creationId xmlns:p14="http://schemas.microsoft.com/office/powerpoint/2010/main" val="1925536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4F2144-0DEF-47C6-A61E-9E907DEA7D67}" type="datetimeFigureOut">
              <a:rPr lang="en-US" smtClean="0"/>
              <a:t>4/2/2023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270836-66BD-4953-90EC-0F0F5BBCD882}" type="slidenum">
              <a:rPr lang="en-US" smtClean="0"/>
              <a:t>‹#›</a:t>
            </a:fld>
            <a:endParaRPr lang="en-US"/>
          </a:p>
        </p:txBody>
      </p:sp>
    </p:spTree>
    <p:extLst>
      <p:ext uri="{BB962C8B-B14F-4D97-AF65-F5344CB8AC3E}">
        <p14:creationId xmlns:p14="http://schemas.microsoft.com/office/powerpoint/2010/main" val="46969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4F2144-0DEF-47C6-A61E-9E907DEA7D67}" type="datetimeFigureOut">
              <a:rPr lang="en-US" smtClean="0"/>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70836-66BD-4953-90EC-0F0F5BBCD882}" type="slidenum">
              <a:rPr lang="en-US" smtClean="0"/>
              <a:t>‹#›</a:t>
            </a:fld>
            <a:endParaRPr lang="en-US"/>
          </a:p>
        </p:txBody>
      </p:sp>
    </p:spTree>
    <p:extLst>
      <p:ext uri="{BB962C8B-B14F-4D97-AF65-F5344CB8AC3E}">
        <p14:creationId xmlns:p14="http://schemas.microsoft.com/office/powerpoint/2010/main" val="2681171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4F2144-0DEF-47C6-A61E-9E907DEA7D67}" type="datetimeFigureOut">
              <a:rPr lang="en-US" smtClean="0"/>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70836-66BD-4953-90EC-0F0F5BBCD882}" type="slidenum">
              <a:rPr lang="en-US" smtClean="0"/>
              <a:t>‹#›</a:t>
            </a:fld>
            <a:endParaRPr lang="en-US"/>
          </a:p>
        </p:txBody>
      </p:sp>
    </p:spTree>
    <p:extLst>
      <p:ext uri="{BB962C8B-B14F-4D97-AF65-F5344CB8AC3E}">
        <p14:creationId xmlns:p14="http://schemas.microsoft.com/office/powerpoint/2010/main" val="302272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44F2144-0DEF-47C6-A61E-9E907DEA7D67}" type="datetimeFigureOut">
              <a:rPr lang="en-US" smtClean="0"/>
              <a:t>4/2/2023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A270836-66BD-4953-90EC-0F0F5BBCD882}" type="slidenum">
              <a:rPr lang="en-US" smtClean="0"/>
              <a:t>‹#›</a:t>
            </a:fld>
            <a:endParaRPr lang="en-US"/>
          </a:p>
        </p:txBody>
      </p:sp>
    </p:spTree>
    <p:extLst>
      <p:ext uri="{BB962C8B-B14F-4D97-AF65-F5344CB8AC3E}">
        <p14:creationId xmlns:p14="http://schemas.microsoft.com/office/powerpoint/2010/main" val="927990178"/>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08A6E-7AA6-2CCB-79AD-D422E2B70306}"/>
              </a:ext>
            </a:extLst>
          </p:cNvPr>
          <p:cNvSpPr>
            <a:spLocks noGrp="1"/>
          </p:cNvSpPr>
          <p:nvPr>
            <p:ph type="ctrTitle"/>
          </p:nvPr>
        </p:nvSpPr>
        <p:spPr>
          <a:xfrm>
            <a:off x="1990725" y="249175"/>
            <a:ext cx="8972549" cy="706437"/>
          </a:xfrm>
        </p:spPr>
        <p:txBody>
          <a:bodyPr>
            <a:normAutofit fontScale="90000"/>
          </a:bodyPr>
          <a:lstStyle/>
          <a:p>
            <a:pPr algn="ctr"/>
            <a:r>
              <a:rPr lang="en-US" b="1" dirty="0">
                <a:solidFill>
                  <a:schemeClr val="accent5">
                    <a:lumMod val="75000"/>
                  </a:schemeClr>
                </a:solidFill>
              </a:rPr>
              <a:t>              Sportswear  Analysis</a:t>
            </a:r>
          </a:p>
        </p:txBody>
      </p:sp>
      <p:pic>
        <p:nvPicPr>
          <p:cNvPr id="9" name="Picture 8">
            <a:extLst>
              <a:ext uri="{FF2B5EF4-FFF2-40B4-BE49-F238E27FC236}">
                <a16:creationId xmlns:a16="http://schemas.microsoft.com/office/drawing/2014/main" id="{F35A5082-A54D-4577-947B-7E8C6C1BB9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300" y="955612"/>
            <a:ext cx="9791700" cy="5902388"/>
          </a:xfrm>
          <a:prstGeom prst="rect">
            <a:avLst/>
          </a:prstGeom>
        </p:spPr>
      </p:pic>
    </p:spTree>
    <p:extLst>
      <p:ext uri="{BB962C8B-B14F-4D97-AF65-F5344CB8AC3E}">
        <p14:creationId xmlns:p14="http://schemas.microsoft.com/office/powerpoint/2010/main" val="3656979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3CA703-7D37-E12E-E1F8-A75771DF8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955" y="746449"/>
            <a:ext cx="9489233" cy="5393093"/>
          </a:xfrm>
          <a:prstGeom prst="rect">
            <a:avLst/>
          </a:prstGeom>
        </p:spPr>
      </p:pic>
    </p:spTree>
    <p:extLst>
      <p:ext uri="{BB962C8B-B14F-4D97-AF65-F5344CB8AC3E}">
        <p14:creationId xmlns:p14="http://schemas.microsoft.com/office/powerpoint/2010/main" val="25857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9924EF-5394-E492-5353-8099DBCFA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416" y="923731"/>
            <a:ext cx="9713167" cy="4879910"/>
          </a:xfrm>
          <a:prstGeom prst="rect">
            <a:avLst/>
          </a:prstGeom>
        </p:spPr>
      </p:pic>
    </p:spTree>
    <p:extLst>
      <p:ext uri="{BB962C8B-B14F-4D97-AF65-F5344CB8AC3E}">
        <p14:creationId xmlns:p14="http://schemas.microsoft.com/office/powerpoint/2010/main" val="1914476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74C831-C8CF-9106-2527-AA8954E89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412" y="1150422"/>
            <a:ext cx="9685175" cy="4557155"/>
          </a:xfrm>
          <a:prstGeom prst="rect">
            <a:avLst/>
          </a:prstGeom>
        </p:spPr>
      </p:pic>
    </p:spTree>
    <p:extLst>
      <p:ext uri="{BB962C8B-B14F-4D97-AF65-F5344CB8AC3E}">
        <p14:creationId xmlns:p14="http://schemas.microsoft.com/office/powerpoint/2010/main" val="1886562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DED13-F717-543D-23E3-0FD65463A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963" y="690465"/>
            <a:ext cx="9461241" cy="5225143"/>
          </a:xfrm>
          <a:prstGeom prst="rect">
            <a:avLst/>
          </a:prstGeom>
        </p:spPr>
      </p:pic>
    </p:spTree>
    <p:extLst>
      <p:ext uri="{BB962C8B-B14F-4D97-AF65-F5344CB8AC3E}">
        <p14:creationId xmlns:p14="http://schemas.microsoft.com/office/powerpoint/2010/main" val="2393458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BC553F-72C4-8650-5429-C68CBFDF7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012" y="718457"/>
            <a:ext cx="9797143" cy="5449078"/>
          </a:xfrm>
          <a:prstGeom prst="rect">
            <a:avLst/>
          </a:prstGeom>
        </p:spPr>
      </p:pic>
    </p:spTree>
    <p:extLst>
      <p:ext uri="{BB962C8B-B14F-4D97-AF65-F5344CB8AC3E}">
        <p14:creationId xmlns:p14="http://schemas.microsoft.com/office/powerpoint/2010/main" val="104208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29869-C0C7-8ED0-B78D-2E08BF269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608" y="1158042"/>
            <a:ext cx="9535886" cy="4841541"/>
          </a:xfrm>
          <a:prstGeom prst="rect">
            <a:avLst/>
          </a:prstGeom>
        </p:spPr>
      </p:pic>
    </p:spTree>
    <p:extLst>
      <p:ext uri="{BB962C8B-B14F-4D97-AF65-F5344CB8AC3E}">
        <p14:creationId xmlns:p14="http://schemas.microsoft.com/office/powerpoint/2010/main" val="66229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002CAC-C2D6-5DF1-3F14-286FF6667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384" y="1451438"/>
            <a:ext cx="9946432" cy="4240235"/>
          </a:xfrm>
          <a:prstGeom prst="rect">
            <a:avLst/>
          </a:prstGeom>
        </p:spPr>
      </p:pic>
    </p:spTree>
    <p:extLst>
      <p:ext uri="{BB962C8B-B14F-4D97-AF65-F5344CB8AC3E}">
        <p14:creationId xmlns:p14="http://schemas.microsoft.com/office/powerpoint/2010/main" val="2752296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FA2EE0-1F99-4CCE-BE4E-7F57088EA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584" y="569167"/>
            <a:ext cx="9423918" cy="5337111"/>
          </a:xfrm>
          <a:prstGeom prst="rect">
            <a:avLst/>
          </a:prstGeom>
        </p:spPr>
      </p:pic>
    </p:spTree>
    <p:extLst>
      <p:ext uri="{BB962C8B-B14F-4D97-AF65-F5344CB8AC3E}">
        <p14:creationId xmlns:p14="http://schemas.microsoft.com/office/powerpoint/2010/main" val="3986149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456C83-EF6D-DB52-F7F0-1E5B353DA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539" y="1007706"/>
            <a:ext cx="10552922" cy="4708812"/>
          </a:xfrm>
          <a:prstGeom prst="rect">
            <a:avLst/>
          </a:prstGeom>
        </p:spPr>
      </p:pic>
    </p:spTree>
    <p:extLst>
      <p:ext uri="{BB962C8B-B14F-4D97-AF65-F5344CB8AC3E}">
        <p14:creationId xmlns:p14="http://schemas.microsoft.com/office/powerpoint/2010/main" val="2293464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E61847-C9E7-38C2-9F08-6674D7833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956385"/>
            <a:ext cx="5327780" cy="5206481"/>
          </a:xfrm>
          <a:prstGeom prst="rect">
            <a:avLst/>
          </a:prstGeom>
        </p:spPr>
      </p:pic>
      <p:pic>
        <p:nvPicPr>
          <p:cNvPr id="5" name="Picture 4">
            <a:extLst>
              <a:ext uri="{FF2B5EF4-FFF2-40B4-BE49-F238E27FC236}">
                <a16:creationId xmlns:a16="http://schemas.microsoft.com/office/drawing/2014/main" id="{2BE93621-FF22-DE62-73ED-6CADF35EF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270" y="956386"/>
            <a:ext cx="5701004" cy="5206481"/>
          </a:xfrm>
          <a:prstGeom prst="rect">
            <a:avLst/>
          </a:prstGeom>
        </p:spPr>
      </p:pic>
      <p:sp>
        <p:nvSpPr>
          <p:cNvPr id="2" name="TextBox 1">
            <a:extLst>
              <a:ext uri="{FF2B5EF4-FFF2-40B4-BE49-F238E27FC236}">
                <a16:creationId xmlns:a16="http://schemas.microsoft.com/office/drawing/2014/main" id="{033A0E43-CFC7-AB75-1AB4-03E319AA5B57}"/>
              </a:ext>
            </a:extLst>
          </p:cNvPr>
          <p:cNvSpPr txBox="1"/>
          <p:nvPr/>
        </p:nvSpPr>
        <p:spPr>
          <a:xfrm flipH="1">
            <a:off x="5691673" y="6414793"/>
            <a:ext cx="5791201" cy="369332"/>
          </a:xfrm>
          <a:prstGeom prst="rect">
            <a:avLst/>
          </a:prstGeom>
          <a:noFill/>
        </p:spPr>
        <p:txBody>
          <a:bodyPr wrap="square" rtlCol="0">
            <a:spAutoFit/>
          </a:bodyPr>
          <a:lstStyle/>
          <a:p>
            <a:r>
              <a:rPr lang="en-US" dirty="0"/>
              <a:t>#other statistics insights are included through the notebook</a:t>
            </a:r>
          </a:p>
        </p:txBody>
      </p:sp>
    </p:spTree>
    <p:extLst>
      <p:ext uri="{BB962C8B-B14F-4D97-AF65-F5344CB8AC3E}">
        <p14:creationId xmlns:p14="http://schemas.microsoft.com/office/powerpoint/2010/main" val="1696466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964F-9DE5-0362-97A6-FA564EC214DD}"/>
              </a:ext>
            </a:extLst>
          </p:cNvPr>
          <p:cNvSpPr>
            <a:spLocks noGrp="1"/>
          </p:cNvSpPr>
          <p:nvPr>
            <p:ph type="title"/>
          </p:nvPr>
        </p:nvSpPr>
        <p:spPr>
          <a:xfrm>
            <a:off x="1038225" y="1436913"/>
            <a:ext cx="8711704" cy="4092639"/>
          </a:xfrm>
        </p:spPr>
        <p:txBody>
          <a:bodyPr>
            <a:normAutofit fontScale="90000"/>
          </a:bodyPr>
          <a:lstStyle/>
          <a:p>
            <a:br>
              <a:rPr lang="en-US" b="1" dirty="0">
                <a:solidFill>
                  <a:schemeClr val="accent5">
                    <a:lumMod val="75000"/>
                  </a:schemeClr>
                </a:solidFill>
              </a:rPr>
            </a:br>
            <a:r>
              <a:rPr lang="en-US" b="1" dirty="0">
                <a:solidFill>
                  <a:schemeClr val="accent5">
                    <a:lumMod val="75000"/>
                  </a:schemeClr>
                </a:solidFill>
              </a:rPr>
              <a:t>Outlines</a:t>
            </a:r>
            <a:r>
              <a:rPr lang="en-US" dirty="0">
                <a:solidFill>
                  <a:schemeClr val="accent5">
                    <a:lumMod val="75000"/>
                  </a:schemeClr>
                </a:solidFill>
              </a:rPr>
              <a:t> </a:t>
            </a:r>
            <a:br>
              <a:rPr lang="en-US" dirty="0"/>
            </a:br>
            <a:br>
              <a:rPr lang="en-US" dirty="0"/>
            </a:br>
            <a:br>
              <a:rPr lang="en-US" dirty="0"/>
            </a:br>
            <a:r>
              <a:rPr lang="en-US" dirty="0"/>
              <a:t>1. Introduction</a:t>
            </a:r>
            <a:br>
              <a:rPr lang="en-US" dirty="0"/>
            </a:br>
            <a:br>
              <a:rPr lang="en-US" dirty="0"/>
            </a:br>
            <a:br>
              <a:rPr lang="en-US" dirty="0"/>
            </a:br>
            <a:r>
              <a:rPr lang="en-US" dirty="0"/>
              <a:t>2. Most Important Insights (EDA)</a:t>
            </a:r>
            <a:br>
              <a:rPr lang="en-US" dirty="0"/>
            </a:br>
            <a:br>
              <a:rPr lang="en-US" dirty="0"/>
            </a:br>
            <a:br>
              <a:rPr lang="en-US" dirty="0"/>
            </a:br>
            <a:r>
              <a:rPr lang="en-US" dirty="0"/>
              <a:t>3. Smarter Decisions</a:t>
            </a:r>
            <a:br>
              <a:rPr lang="en-US" dirty="0"/>
            </a:br>
            <a:br>
              <a:rPr lang="en-US" dirty="0"/>
            </a:br>
            <a:endParaRPr lang="en-US" dirty="0"/>
          </a:p>
        </p:txBody>
      </p:sp>
      <p:pic>
        <p:nvPicPr>
          <p:cNvPr id="6" name="Picture 5">
            <a:extLst>
              <a:ext uri="{FF2B5EF4-FFF2-40B4-BE49-F238E27FC236}">
                <a16:creationId xmlns:a16="http://schemas.microsoft.com/office/drawing/2014/main" id="{891FD234-CA1E-8A28-A691-EF3279FC2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0"/>
            <a:ext cx="6096000" cy="1762125"/>
          </a:xfrm>
          <a:prstGeom prst="rect">
            <a:avLst/>
          </a:prstGeom>
        </p:spPr>
      </p:pic>
    </p:spTree>
    <p:extLst>
      <p:ext uri="{BB962C8B-B14F-4D97-AF65-F5344CB8AC3E}">
        <p14:creationId xmlns:p14="http://schemas.microsoft.com/office/powerpoint/2010/main" val="180344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7E820F-AB19-6465-37D3-0D9FB1955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853" y="0"/>
            <a:ext cx="11252718" cy="6858000"/>
          </a:xfrm>
          <a:prstGeom prst="rect">
            <a:avLst/>
          </a:prstGeom>
        </p:spPr>
      </p:pic>
    </p:spTree>
    <p:extLst>
      <p:ext uri="{BB962C8B-B14F-4D97-AF65-F5344CB8AC3E}">
        <p14:creationId xmlns:p14="http://schemas.microsoft.com/office/powerpoint/2010/main" val="1408414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53A84-DA3B-D996-E5E2-34E39B85D91C}"/>
              </a:ext>
            </a:extLst>
          </p:cNvPr>
          <p:cNvSpPr>
            <a:spLocks noGrp="1"/>
          </p:cNvSpPr>
          <p:nvPr>
            <p:ph type="ctrTitle"/>
          </p:nvPr>
        </p:nvSpPr>
        <p:spPr>
          <a:xfrm>
            <a:off x="1997722" y="515873"/>
            <a:ext cx="8791575" cy="575808"/>
          </a:xfrm>
        </p:spPr>
        <p:txBody>
          <a:bodyPr>
            <a:normAutofit fontScale="90000"/>
          </a:bodyPr>
          <a:lstStyle/>
          <a:p>
            <a:pPr algn="ctr"/>
            <a:r>
              <a:rPr lang="en-US" dirty="0"/>
              <a:t>Smarter Decisions </a:t>
            </a:r>
          </a:p>
        </p:txBody>
      </p:sp>
      <p:sp>
        <p:nvSpPr>
          <p:cNvPr id="3" name="Subtitle 2">
            <a:extLst>
              <a:ext uri="{FF2B5EF4-FFF2-40B4-BE49-F238E27FC236}">
                <a16:creationId xmlns:a16="http://schemas.microsoft.com/office/drawing/2014/main" id="{7D682E96-7D02-1B7C-D6E1-AD4D9A7C3E8F}"/>
              </a:ext>
            </a:extLst>
          </p:cNvPr>
          <p:cNvSpPr>
            <a:spLocks noGrp="1"/>
          </p:cNvSpPr>
          <p:nvPr>
            <p:ph type="subTitle" idx="1"/>
          </p:nvPr>
        </p:nvSpPr>
        <p:spPr>
          <a:xfrm>
            <a:off x="1904416" y="713161"/>
            <a:ext cx="8791575" cy="4970527"/>
          </a:xfrm>
        </p:spPr>
        <p:txBody>
          <a:bodyPr>
            <a:normAutofit fontScale="92500" lnSpcReduction="10000"/>
          </a:bodyPr>
          <a:lstStyle/>
          <a:p>
            <a:pPr marL="342900" indent="-342900">
              <a:buFont typeface="Wingdings" panose="05000000000000000000" pitchFamily="2" charset="2"/>
              <a:buChar char="Ø"/>
            </a:pPr>
            <a:endParaRPr lang="en-US" b="0" dirty="0">
              <a:solidFill>
                <a:srgbClr val="000000"/>
              </a:solidFill>
              <a:effectLst/>
              <a:latin typeface="Courier New" panose="02070309020205020404" pitchFamily="49" charset="0"/>
            </a:endParaRPr>
          </a:p>
          <a:p>
            <a:pPr marL="342900" indent="-342900">
              <a:buFont typeface="Wingdings" panose="05000000000000000000" pitchFamily="2" charset="2"/>
              <a:buChar char="Ø"/>
            </a:pPr>
            <a:r>
              <a:rPr lang="en-US" b="1" u="sng" dirty="0">
                <a:solidFill>
                  <a:srgbClr val="7030A0"/>
                </a:solidFill>
              </a:rPr>
              <a:t>Classification Model </a:t>
            </a:r>
            <a:r>
              <a:rPr lang="en-US" b="1" dirty="0">
                <a:solidFill>
                  <a:srgbClr val="7030A0"/>
                </a:solidFill>
              </a:rPr>
              <a:t>on the label to predict the effect of offering and advertisement and finally satisfy both marketing and management teams.</a:t>
            </a:r>
          </a:p>
          <a:p>
            <a:endParaRPr lang="en-US" dirty="0">
              <a:solidFill>
                <a:srgbClr val="7030A0"/>
              </a:solidFill>
            </a:endParaRPr>
          </a:p>
          <a:p>
            <a:pPr marL="342900" indent="-342900">
              <a:buFont typeface="Wingdings" panose="05000000000000000000" pitchFamily="2" charset="2"/>
              <a:buChar char="Ø"/>
            </a:pPr>
            <a:r>
              <a:rPr lang="en-US" b="1" i="0" u="sng" dirty="0">
                <a:solidFill>
                  <a:srgbClr val="7030A0"/>
                </a:solidFill>
                <a:effectLst/>
                <a:latin typeface="Google Sans"/>
              </a:rPr>
              <a:t>Cost estimation </a:t>
            </a:r>
            <a:r>
              <a:rPr lang="en-US" b="1" i="0" dirty="0">
                <a:solidFill>
                  <a:srgbClr val="7030A0"/>
                </a:solidFill>
                <a:effectLst/>
                <a:latin typeface="Google Sans"/>
              </a:rPr>
              <a:t>accounts for each element required for the project—from materials to labor—and calculates a total amount that determines a project's budget.</a:t>
            </a:r>
            <a:endParaRPr lang="en-US" b="1" dirty="0">
              <a:solidFill>
                <a:srgbClr val="7030A0"/>
              </a:solidFill>
            </a:endParaRPr>
          </a:p>
          <a:p>
            <a:pPr marL="342900" indent="-342900">
              <a:buFont typeface="Wingdings" panose="05000000000000000000" pitchFamily="2" charset="2"/>
              <a:buChar char="Ø"/>
            </a:pPr>
            <a:endParaRPr lang="en-US" b="1" dirty="0">
              <a:solidFill>
                <a:srgbClr val="7030A0"/>
              </a:solidFill>
            </a:endParaRPr>
          </a:p>
          <a:p>
            <a:pPr marL="342900" indent="-342900">
              <a:buFont typeface="Wingdings" panose="05000000000000000000" pitchFamily="2" charset="2"/>
              <a:buChar char="Ø"/>
            </a:pPr>
            <a:r>
              <a:rPr lang="en-US" b="1" u="sng" dirty="0">
                <a:solidFill>
                  <a:srgbClr val="7030A0"/>
                </a:solidFill>
              </a:rPr>
              <a:t>Customer segmentation</a:t>
            </a:r>
            <a:r>
              <a:rPr lang="en-US" dirty="0">
                <a:solidFill>
                  <a:srgbClr val="7030A0"/>
                </a:solidFill>
              </a:rPr>
              <a:t>: </a:t>
            </a:r>
            <a:r>
              <a:rPr lang="en-US" b="1" i="0" dirty="0">
                <a:solidFill>
                  <a:srgbClr val="7030A0"/>
                </a:solidFill>
                <a:effectLst/>
                <a:latin typeface="Google Sans"/>
              </a:rPr>
              <a:t>the process of dividing a customer base into distinct groups of individuals that have similar characteristics. This process makes it easier to target specific groups of customers with tailored products, services, and marketing strategies.</a:t>
            </a:r>
            <a:endParaRPr lang="en-US" b="1" dirty="0">
              <a:solidFill>
                <a:srgbClr val="7030A0"/>
              </a:solidFill>
            </a:endParaRPr>
          </a:p>
          <a:p>
            <a:pPr marL="342900" indent="-342900">
              <a:buFont typeface="Wingdings" panose="05000000000000000000" pitchFamily="2" charset="2"/>
              <a:buChar char="Ø"/>
            </a:pPr>
            <a:endParaRPr lang="en-US" b="1" dirty="0">
              <a:solidFill>
                <a:srgbClr val="7030A0"/>
              </a:solidFill>
            </a:endParaRPr>
          </a:p>
          <a:p>
            <a:pPr marL="342900" indent="-342900">
              <a:buFont typeface="Wingdings" panose="05000000000000000000" pitchFamily="2" charset="2"/>
              <a:buChar char="Ø"/>
            </a:pPr>
            <a:endParaRPr lang="en-US" dirty="0">
              <a:solidFill>
                <a:srgbClr val="7030A0"/>
              </a:solidFill>
            </a:endParaRPr>
          </a:p>
          <a:p>
            <a:pPr marL="342900" indent="-342900">
              <a:buFont typeface="Wingdings" panose="05000000000000000000" pitchFamily="2" charset="2"/>
              <a:buChar char="Ø"/>
            </a:pPr>
            <a:endParaRPr lang="en-US" dirty="0">
              <a:solidFill>
                <a:srgbClr val="7030A0"/>
              </a:solidFill>
            </a:endParaRPr>
          </a:p>
        </p:txBody>
      </p:sp>
    </p:spTree>
    <p:extLst>
      <p:ext uri="{BB962C8B-B14F-4D97-AF65-F5344CB8AC3E}">
        <p14:creationId xmlns:p14="http://schemas.microsoft.com/office/powerpoint/2010/main" val="2743473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4A828B-AC61-D8E3-CC6E-F57CE7745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791" y="900932"/>
            <a:ext cx="9257371" cy="4884048"/>
          </a:xfrm>
          <a:prstGeom prst="rect">
            <a:avLst/>
          </a:prstGeom>
        </p:spPr>
      </p:pic>
      <p:sp>
        <p:nvSpPr>
          <p:cNvPr id="5" name="TextBox 4">
            <a:extLst>
              <a:ext uri="{FF2B5EF4-FFF2-40B4-BE49-F238E27FC236}">
                <a16:creationId xmlns:a16="http://schemas.microsoft.com/office/drawing/2014/main" id="{40CAB1B7-6FCA-D48C-9754-AAA38434E574}"/>
              </a:ext>
            </a:extLst>
          </p:cNvPr>
          <p:cNvSpPr txBox="1"/>
          <p:nvPr/>
        </p:nvSpPr>
        <p:spPr>
          <a:xfrm>
            <a:off x="5593702" y="219552"/>
            <a:ext cx="1936102" cy="369332"/>
          </a:xfrm>
          <a:prstGeom prst="rect">
            <a:avLst/>
          </a:prstGeom>
          <a:noFill/>
        </p:spPr>
        <p:txBody>
          <a:bodyPr wrap="square" rtlCol="0">
            <a:spAutoFit/>
          </a:bodyPr>
          <a:lstStyle/>
          <a:p>
            <a:r>
              <a:rPr lang="en-US" dirty="0">
                <a:solidFill>
                  <a:srgbClr val="FF0000"/>
                </a:solidFill>
              </a:rPr>
              <a:t>RFM Segmentation</a:t>
            </a:r>
          </a:p>
        </p:txBody>
      </p:sp>
      <p:sp>
        <p:nvSpPr>
          <p:cNvPr id="6" name="TextBox 5">
            <a:extLst>
              <a:ext uri="{FF2B5EF4-FFF2-40B4-BE49-F238E27FC236}">
                <a16:creationId xmlns:a16="http://schemas.microsoft.com/office/drawing/2014/main" id="{2A6D5DFB-9866-FFDD-CF35-44E1E39E6C1B}"/>
              </a:ext>
            </a:extLst>
          </p:cNvPr>
          <p:cNvSpPr txBox="1"/>
          <p:nvPr/>
        </p:nvSpPr>
        <p:spPr>
          <a:xfrm>
            <a:off x="9153331" y="5942544"/>
            <a:ext cx="2155371" cy="646331"/>
          </a:xfrm>
          <a:prstGeom prst="rect">
            <a:avLst/>
          </a:prstGeom>
          <a:noFill/>
        </p:spPr>
        <p:txBody>
          <a:bodyPr wrap="square" rtlCol="0">
            <a:spAutoFit/>
          </a:bodyPr>
          <a:lstStyle/>
          <a:p>
            <a:r>
              <a:rPr lang="en-US" dirty="0"/>
              <a:t>#This File is attached in csv format</a:t>
            </a:r>
          </a:p>
        </p:txBody>
      </p:sp>
    </p:spTree>
    <p:extLst>
      <p:ext uri="{BB962C8B-B14F-4D97-AF65-F5344CB8AC3E}">
        <p14:creationId xmlns:p14="http://schemas.microsoft.com/office/powerpoint/2010/main" val="1127054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F728E3-61BE-0858-9CC8-0731D92D8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678" y="1334278"/>
            <a:ext cx="9218644" cy="4879910"/>
          </a:xfrm>
          <a:prstGeom prst="rect">
            <a:avLst/>
          </a:prstGeom>
        </p:spPr>
      </p:pic>
      <p:sp>
        <p:nvSpPr>
          <p:cNvPr id="4" name="TextBox 3">
            <a:extLst>
              <a:ext uri="{FF2B5EF4-FFF2-40B4-BE49-F238E27FC236}">
                <a16:creationId xmlns:a16="http://schemas.microsoft.com/office/drawing/2014/main" id="{84369DFC-4460-851F-50AA-A4D12BAC51C0}"/>
              </a:ext>
            </a:extLst>
          </p:cNvPr>
          <p:cNvSpPr txBox="1"/>
          <p:nvPr/>
        </p:nvSpPr>
        <p:spPr>
          <a:xfrm>
            <a:off x="5122506" y="643812"/>
            <a:ext cx="2463282" cy="369332"/>
          </a:xfrm>
          <a:prstGeom prst="rect">
            <a:avLst/>
          </a:prstGeom>
          <a:noFill/>
        </p:spPr>
        <p:txBody>
          <a:bodyPr wrap="square" rtlCol="0">
            <a:spAutoFit/>
          </a:bodyPr>
          <a:lstStyle/>
          <a:p>
            <a:r>
              <a:rPr lang="en-US" dirty="0">
                <a:solidFill>
                  <a:srgbClr val="FF0000"/>
                </a:solidFill>
              </a:rPr>
              <a:t>Behavioral Segmentation</a:t>
            </a:r>
          </a:p>
        </p:txBody>
      </p:sp>
    </p:spTree>
    <p:extLst>
      <p:ext uri="{BB962C8B-B14F-4D97-AF65-F5344CB8AC3E}">
        <p14:creationId xmlns:p14="http://schemas.microsoft.com/office/powerpoint/2010/main" val="3545216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ADFCEE-03E0-6960-C062-86D0A293B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281" y="0"/>
            <a:ext cx="8020050" cy="3498979"/>
          </a:xfrm>
          <a:prstGeom prst="rect">
            <a:avLst/>
          </a:prstGeom>
        </p:spPr>
      </p:pic>
    </p:spTree>
    <p:extLst>
      <p:ext uri="{BB962C8B-B14F-4D97-AF65-F5344CB8AC3E}">
        <p14:creationId xmlns:p14="http://schemas.microsoft.com/office/powerpoint/2010/main" val="781767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7C8E-BA0D-A771-5596-E780307F6E90}"/>
              </a:ext>
            </a:extLst>
          </p:cNvPr>
          <p:cNvSpPr>
            <a:spLocks noGrp="1"/>
          </p:cNvSpPr>
          <p:nvPr>
            <p:ph type="title"/>
          </p:nvPr>
        </p:nvSpPr>
        <p:spPr>
          <a:xfrm>
            <a:off x="5585429" y="0"/>
            <a:ext cx="6606571" cy="6591300"/>
          </a:xfrm>
        </p:spPr>
        <p:txBody>
          <a:bodyPr>
            <a:normAutofit/>
          </a:bodyPr>
          <a:lstStyle/>
          <a:p>
            <a:r>
              <a:rPr lang="en-US" b="1" dirty="0">
                <a:solidFill>
                  <a:schemeClr val="accent5">
                    <a:lumMod val="75000"/>
                  </a:schemeClr>
                </a:solidFill>
              </a:rPr>
              <a:t>Introduction</a:t>
            </a:r>
            <a:br>
              <a:rPr lang="en-US" dirty="0"/>
            </a:br>
            <a:br>
              <a:rPr lang="en-US" dirty="0"/>
            </a:br>
            <a:r>
              <a:rPr lang="en-US" sz="2700" cap="none" dirty="0"/>
              <a:t>Data analysis plays a crucial role in developing a successful sportswear strategy, helping companies to make informed decisions that drive growth and profitability. By gathering and analyzing data on customer preferences, market trends, and sales performance, sportswear companies can make informed decisions about product design, marketing campaigns, pricing, and distribution.</a:t>
            </a:r>
            <a:endParaRPr lang="en-US" sz="2700" dirty="0"/>
          </a:p>
        </p:txBody>
      </p:sp>
      <p:pic>
        <p:nvPicPr>
          <p:cNvPr id="8" name="Picture 7">
            <a:extLst>
              <a:ext uri="{FF2B5EF4-FFF2-40B4-BE49-F238E27FC236}">
                <a16:creationId xmlns:a16="http://schemas.microsoft.com/office/drawing/2014/main" id="{9F6BC3D5-DCE3-D16A-9B78-43B4FDA49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585429" cy="6858000"/>
          </a:xfrm>
          <a:prstGeom prst="rect">
            <a:avLst/>
          </a:prstGeom>
        </p:spPr>
      </p:pic>
    </p:spTree>
    <p:extLst>
      <p:ext uri="{BB962C8B-B14F-4D97-AF65-F5344CB8AC3E}">
        <p14:creationId xmlns:p14="http://schemas.microsoft.com/office/powerpoint/2010/main" val="1816858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3F633-F092-E711-E379-1CFCEB6D832A}"/>
              </a:ext>
            </a:extLst>
          </p:cNvPr>
          <p:cNvSpPr>
            <a:spLocks noGrp="1"/>
          </p:cNvSpPr>
          <p:nvPr>
            <p:ph type="ctrTitle"/>
          </p:nvPr>
        </p:nvSpPr>
        <p:spPr>
          <a:xfrm>
            <a:off x="1876424" y="643812"/>
            <a:ext cx="8791575" cy="639147"/>
          </a:xfrm>
        </p:spPr>
        <p:txBody>
          <a:bodyPr>
            <a:normAutofit fontScale="90000"/>
          </a:bodyPr>
          <a:lstStyle/>
          <a:p>
            <a:pPr algn="ctr"/>
            <a:r>
              <a:rPr lang="en-US" dirty="0"/>
              <a:t>Some Insights from EDA</a:t>
            </a:r>
          </a:p>
        </p:txBody>
      </p:sp>
      <p:pic>
        <p:nvPicPr>
          <p:cNvPr id="5" name="Picture 4">
            <a:extLst>
              <a:ext uri="{FF2B5EF4-FFF2-40B4-BE49-F238E27FC236}">
                <a16:creationId xmlns:a16="http://schemas.microsoft.com/office/drawing/2014/main" id="{7A51EBB6-755E-0B49-6479-8E003884CD42}"/>
              </a:ext>
            </a:extLst>
          </p:cNvPr>
          <p:cNvPicPr>
            <a:picLocks noChangeAspect="1"/>
          </p:cNvPicPr>
          <p:nvPr/>
        </p:nvPicPr>
        <p:blipFill rotWithShape="1">
          <a:blip r:embed="rId2">
            <a:extLst>
              <a:ext uri="{28A0092B-C50C-407E-A947-70E740481C1C}">
                <a14:useLocalDpi xmlns:a14="http://schemas.microsoft.com/office/drawing/2010/main" val="0"/>
              </a:ext>
            </a:extLst>
          </a:blip>
          <a:srcRect t="2081" r="341"/>
          <a:stretch/>
        </p:blipFill>
        <p:spPr>
          <a:xfrm>
            <a:off x="2211356" y="1698170"/>
            <a:ext cx="9032032" cy="4828969"/>
          </a:xfrm>
          <a:prstGeom prst="rect">
            <a:avLst/>
          </a:prstGeom>
        </p:spPr>
      </p:pic>
      <p:sp>
        <p:nvSpPr>
          <p:cNvPr id="6" name="TextBox 5">
            <a:extLst>
              <a:ext uri="{FF2B5EF4-FFF2-40B4-BE49-F238E27FC236}">
                <a16:creationId xmlns:a16="http://schemas.microsoft.com/office/drawing/2014/main" id="{1D2027DD-1B94-8BDE-3D13-1C7D3E672088}"/>
              </a:ext>
            </a:extLst>
          </p:cNvPr>
          <p:cNvSpPr txBox="1"/>
          <p:nvPr/>
        </p:nvSpPr>
        <p:spPr>
          <a:xfrm>
            <a:off x="8724123" y="2090057"/>
            <a:ext cx="2128934" cy="369332"/>
          </a:xfrm>
          <a:prstGeom prst="rect">
            <a:avLst/>
          </a:prstGeom>
          <a:noFill/>
        </p:spPr>
        <p:txBody>
          <a:bodyPr wrap="square" rtlCol="0">
            <a:spAutoFit/>
          </a:bodyPr>
          <a:lstStyle/>
          <a:p>
            <a:r>
              <a:rPr lang="en-US" dirty="0">
                <a:solidFill>
                  <a:srgbClr val="FF0000"/>
                </a:solidFill>
              </a:rPr>
              <a:t>Product group Dist.</a:t>
            </a:r>
          </a:p>
        </p:txBody>
      </p:sp>
    </p:spTree>
    <p:extLst>
      <p:ext uri="{BB962C8B-B14F-4D97-AF65-F5344CB8AC3E}">
        <p14:creationId xmlns:p14="http://schemas.microsoft.com/office/powerpoint/2010/main" val="4011442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217284-D1E4-87EC-2F63-E0B64DCAD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608" y="475861"/>
            <a:ext cx="9274629" cy="6008915"/>
          </a:xfrm>
          <a:prstGeom prst="rect">
            <a:avLst/>
          </a:prstGeom>
        </p:spPr>
      </p:pic>
      <p:sp>
        <p:nvSpPr>
          <p:cNvPr id="4" name="TextBox 3">
            <a:extLst>
              <a:ext uri="{FF2B5EF4-FFF2-40B4-BE49-F238E27FC236}">
                <a16:creationId xmlns:a16="http://schemas.microsoft.com/office/drawing/2014/main" id="{A38735AA-BF9F-A35B-74EF-6155836BF4B9}"/>
              </a:ext>
            </a:extLst>
          </p:cNvPr>
          <p:cNvSpPr txBox="1"/>
          <p:nvPr/>
        </p:nvSpPr>
        <p:spPr>
          <a:xfrm>
            <a:off x="8425544" y="634482"/>
            <a:ext cx="1389328" cy="369332"/>
          </a:xfrm>
          <a:prstGeom prst="rect">
            <a:avLst/>
          </a:prstGeom>
          <a:noFill/>
        </p:spPr>
        <p:txBody>
          <a:bodyPr wrap="square" rtlCol="0">
            <a:spAutoFit/>
          </a:bodyPr>
          <a:lstStyle/>
          <a:p>
            <a:r>
              <a:rPr lang="en-US" dirty="0">
                <a:solidFill>
                  <a:srgbClr val="FF0000"/>
                </a:solidFill>
              </a:rPr>
              <a:t>Country Dist.</a:t>
            </a:r>
          </a:p>
        </p:txBody>
      </p:sp>
    </p:spTree>
    <p:extLst>
      <p:ext uri="{BB962C8B-B14F-4D97-AF65-F5344CB8AC3E}">
        <p14:creationId xmlns:p14="http://schemas.microsoft.com/office/powerpoint/2010/main" val="1483195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B7D451-3D40-13E4-E9D1-322DD04CE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041" y="608063"/>
            <a:ext cx="9423918" cy="5641873"/>
          </a:xfrm>
          <a:prstGeom prst="rect">
            <a:avLst/>
          </a:prstGeom>
        </p:spPr>
      </p:pic>
      <p:sp>
        <p:nvSpPr>
          <p:cNvPr id="4" name="TextBox 3">
            <a:extLst>
              <a:ext uri="{FF2B5EF4-FFF2-40B4-BE49-F238E27FC236}">
                <a16:creationId xmlns:a16="http://schemas.microsoft.com/office/drawing/2014/main" id="{0C19AA5E-1CE5-219E-0937-7CAC4E2CE697}"/>
              </a:ext>
            </a:extLst>
          </p:cNvPr>
          <p:cNvSpPr txBox="1"/>
          <p:nvPr/>
        </p:nvSpPr>
        <p:spPr>
          <a:xfrm>
            <a:off x="8500188" y="811763"/>
            <a:ext cx="1510625" cy="369332"/>
          </a:xfrm>
          <a:prstGeom prst="rect">
            <a:avLst/>
          </a:prstGeom>
          <a:noFill/>
        </p:spPr>
        <p:txBody>
          <a:bodyPr wrap="square" rtlCol="0">
            <a:spAutoFit/>
          </a:bodyPr>
          <a:lstStyle/>
          <a:p>
            <a:r>
              <a:rPr lang="en-US" dirty="0">
                <a:solidFill>
                  <a:srgbClr val="FF0000"/>
                </a:solidFill>
              </a:rPr>
              <a:t>Category Dist.</a:t>
            </a:r>
          </a:p>
        </p:txBody>
      </p:sp>
    </p:spTree>
    <p:extLst>
      <p:ext uri="{BB962C8B-B14F-4D97-AF65-F5344CB8AC3E}">
        <p14:creationId xmlns:p14="http://schemas.microsoft.com/office/powerpoint/2010/main" val="198962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0E6540-0111-CE95-96A5-413902C01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502" y="1104698"/>
            <a:ext cx="10300995" cy="4648603"/>
          </a:xfrm>
          <a:prstGeom prst="rect">
            <a:avLst/>
          </a:prstGeom>
        </p:spPr>
      </p:pic>
      <p:sp>
        <p:nvSpPr>
          <p:cNvPr id="4" name="TextBox 3">
            <a:extLst>
              <a:ext uri="{FF2B5EF4-FFF2-40B4-BE49-F238E27FC236}">
                <a16:creationId xmlns:a16="http://schemas.microsoft.com/office/drawing/2014/main" id="{D1574C16-AED3-17C4-4407-4B7BFE1EE418}"/>
              </a:ext>
            </a:extLst>
          </p:cNvPr>
          <p:cNvSpPr txBox="1"/>
          <p:nvPr/>
        </p:nvSpPr>
        <p:spPr>
          <a:xfrm>
            <a:off x="8518849" y="1455575"/>
            <a:ext cx="1725229" cy="646331"/>
          </a:xfrm>
          <a:prstGeom prst="rect">
            <a:avLst/>
          </a:prstGeom>
          <a:noFill/>
        </p:spPr>
        <p:txBody>
          <a:bodyPr wrap="square" rtlCol="0">
            <a:spAutoFit/>
          </a:bodyPr>
          <a:lstStyle/>
          <a:p>
            <a:r>
              <a:rPr lang="en-US" dirty="0">
                <a:solidFill>
                  <a:srgbClr val="FF0000"/>
                </a:solidFill>
              </a:rPr>
              <a:t>Label Dist.</a:t>
            </a:r>
          </a:p>
          <a:p>
            <a:r>
              <a:rPr lang="en-US" dirty="0">
                <a:solidFill>
                  <a:srgbClr val="FF0000"/>
                </a:solidFill>
              </a:rPr>
              <a:t>#Imbalanced</a:t>
            </a:r>
          </a:p>
        </p:txBody>
      </p:sp>
    </p:spTree>
    <p:extLst>
      <p:ext uri="{BB962C8B-B14F-4D97-AF65-F5344CB8AC3E}">
        <p14:creationId xmlns:p14="http://schemas.microsoft.com/office/powerpoint/2010/main" val="1984211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F785D2-8405-3815-F535-169AE4356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052" y="531844"/>
            <a:ext cx="11400508" cy="5589037"/>
          </a:xfrm>
          <a:prstGeom prst="rect">
            <a:avLst/>
          </a:prstGeom>
        </p:spPr>
      </p:pic>
    </p:spTree>
    <p:extLst>
      <p:ext uri="{BB962C8B-B14F-4D97-AF65-F5344CB8AC3E}">
        <p14:creationId xmlns:p14="http://schemas.microsoft.com/office/powerpoint/2010/main" val="2247038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37BE7B-339E-4764-5AAB-DEF8E1B19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604" y="634481"/>
            <a:ext cx="11000792" cy="5589037"/>
          </a:xfrm>
          <a:prstGeom prst="rect">
            <a:avLst/>
          </a:prstGeom>
        </p:spPr>
      </p:pic>
    </p:spTree>
    <p:extLst>
      <p:ext uri="{BB962C8B-B14F-4D97-AF65-F5344CB8AC3E}">
        <p14:creationId xmlns:p14="http://schemas.microsoft.com/office/powerpoint/2010/main" val="21507765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953</TotalTime>
  <Words>225</Words>
  <Application>Microsoft Office PowerPoint</Application>
  <PresentationFormat>Widescreen</PresentationFormat>
  <Paragraphs>21</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Courier New</vt:lpstr>
      <vt:lpstr>Google Sans</vt:lpstr>
      <vt:lpstr>Tw Cen MT</vt:lpstr>
      <vt:lpstr>Wingdings</vt:lpstr>
      <vt:lpstr>Circuit</vt:lpstr>
      <vt:lpstr>              Sportswear  Analysis</vt:lpstr>
      <vt:lpstr> Outlines    1. Introduction   2. Most Important Insights (EDA)   3. Smarter Decisions  </vt:lpstr>
      <vt:lpstr>Introduction  Data analysis plays a crucial role in developing a successful sportswear strategy, helping companies to make informed decisions that drive growth and profitability. By gathering and analyzing data on customer preferences, market trends, and sales performance, sportswear companies can make informed decisions about product design, marketing campaigns, pricing, and distribution.</vt:lpstr>
      <vt:lpstr>Some Insights from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Smarter Decisions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Sportswear  Analysis</dc:title>
  <dc:creator>Rania Atef</dc:creator>
  <cp:lastModifiedBy>Rania Atef</cp:lastModifiedBy>
  <cp:revision>5</cp:revision>
  <dcterms:created xsi:type="dcterms:W3CDTF">2023-03-31T14:21:19Z</dcterms:created>
  <dcterms:modified xsi:type="dcterms:W3CDTF">2023-04-02T15:52:35Z</dcterms:modified>
</cp:coreProperties>
</file>